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295400"/>
            <a:ext cx="7772400" cy="1470025"/>
          </a:xfrm>
        </p:spPr>
        <p:txBody>
          <a:bodyPr>
            <a:normAutofit fontScale="90000"/>
          </a:bodyPr>
          <a:lstStyle/>
          <a:p>
            <a:r>
              <a:rPr lang="en-US" b="1" dirty="0" err="1">
                <a:solidFill>
                  <a:schemeClr val="tx2">
                    <a:lumMod val="75000"/>
                  </a:schemeClr>
                </a:solidFill>
              </a:rPr>
              <a:t>Kaushal</a:t>
            </a:r>
            <a:r>
              <a:rPr lang="en-US" b="1" dirty="0">
                <a:solidFill>
                  <a:schemeClr val="tx2">
                    <a:lumMod val="75000"/>
                  </a:schemeClr>
                </a:solidFill>
              </a:rPr>
              <a:t> Kishore </a:t>
            </a:r>
            <a:r>
              <a:rPr lang="en-US" b="1" dirty="0" err="1">
                <a:solidFill>
                  <a:schemeClr val="tx2">
                    <a:lumMod val="75000"/>
                  </a:schemeClr>
                </a:solidFill>
              </a:rPr>
              <a:t>Awasthivs.Balwant</a:t>
            </a:r>
            <a:r>
              <a:rPr lang="en-US" b="1" dirty="0">
                <a:solidFill>
                  <a:schemeClr val="tx2">
                    <a:lumMod val="75000"/>
                  </a:schemeClr>
                </a:solidFill>
              </a:rPr>
              <a:t> Singh Thakur </a:t>
            </a:r>
            <a:r>
              <a:rPr lang="en-US" b="1" dirty="0" smtClean="0">
                <a:solidFill>
                  <a:schemeClr val="tx2">
                    <a:lumMod val="75000"/>
                  </a:schemeClr>
                </a:solidFill>
              </a:rPr>
              <a:t>and </a:t>
            </a:r>
            <a:r>
              <a:rPr lang="en-US" b="1" dirty="0" err="1" smtClean="0">
                <a:solidFill>
                  <a:schemeClr val="tx2">
                    <a:lumMod val="75000"/>
                  </a:schemeClr>
                </a:solidFill>
              </a:rPr>
              <a:t>Ors</a:t>
            </a:r>
            <a:endParaRPr lang="en-US" b="1" dirty="0">
              <a:solidFill>
                <a:schemeClr val="tx2">
                  <a:lumMod val="75000"/>
                </a:schemeClr>
              </a:solidFill>
            </a:endParaRPr>
          </a:p>
        </p:txBody>
      </p:sp>
      <p:sp>
        <p:nvSpPr>
          <p:cNvPr id="3" name="Subtitle 2"/>
          <p:cNvSpPr>
            <a:spLocks noGrp="1"/>
          </p:cNvSpPr>
          <p:nvPr>
            <p:ph type="subTitle" idx="1"/>
          </p:nvPr>
        </p:nvSpPr>
        <p:spPr/>
        <p:txBody>
          <a:bodyPr/>
          <a:lstStyle/>
          <a:p>
            <a:r>
              <a:rPr lang="en-US" dirty="0" smtClean="0"/>
              <a:t>AIR2018SC199</a:t>
            </a:r>
            <a:endParaRPr lang="en-US" dirty="0"/>
          </a:p>
        </p:txBody>
      </p:sp>
    </p:spTree>
    <p:extLst>
      <p:ext uri="{BB962C8B-B14F-4D97-AF65-F5344CB8AC3E}">
        <p14:creationId xmlns:p14="http://schemas.microsoft.com/office/powerpoint/2010/main" val="3988228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Facts </a:t>
            </a:r>
            <a:endParaRPr lang="en-US" b="1" dirty="0"/>
          </a:p>
        </p:txBody>
      </p:sp>
      <p:sp>
        <p:nvSpPr>
          <p:cNvPr id="3" name="Content Placeholder 2"/>
          <p:cNvSpPr>
            <a:spLocks noGrp="1"/>
          </p:cNvSpPr>
          <p:nvPr>
            <p:ph idx="1"/>
          </p:nvPr>
        </p:nvSpPr>
        <p:spPr/>
        <p:txBody>
          <a:bodyPr>
            <a:normAutofit fontScale="85000" lnSpcReduction="20000"/>
          </a:bodyPr>
          <a:lstStyle/>
          <a:p>
            <a:pPr algn="just"/>
            <a:r>
              <a:rPr lang="en-US" dirty="0" smtClean="0">
                <a:solidFill>
                  <a:schemeClr val="tx2">
                    <a:lumMod val="75000"/>
                  </a:schemeClr>
                </a:solidFill>
              </a:rPr>
              <a:t>The respondent filed a </a:t>
            </a:r>
            <a:r>
              <a:rPr lang="en-US" dirty="0">
                <a:solidFill>
                  <a:schemeClr val="tx2">
                    <a:lumMod val="75000"/>
                  </a:schemeClr>
                </a:solidFill>
              </a:rPr>
              <a:t>complaint with the Bar Council of Chhattisgarh </a:t>
            </a:r>
            <a:r>
              <a:rPr lang="en-US" dirty="0" smtClean="0">
                <a:solidFill>
                  <a:schemeClr val="tx2">
                    <a:lumMod val="75000"/>
                  </a:schemeClr>
                </a:solidFill>
              </a:rPr>
              <a:t>against </a:t>
            </a:r>
            <a:r>
              <a:rPr lang="en-US" dirty="0">
                <a:solidFill>
                  <a:schemeClr val="tx2">
                    <a:lumMod val="75000"/>
                  </a:schemeClr>
                </a:solidFill>
              </a:rPr>
              <a:t>the </a:t>
            </a:r>
            <a:r>
              <a:rPr lang="en-US" dirty="0" smtClean="0">
                <a:solidFill>
                  <a:schemeClr val="tx2">
                    <a:lumMod val="75000"/>
                  </a:schemeClr>
                </a:solidFill>
              </a:rPr>
              <a:t>Appellant-advocate alleging </a:t>
            </a:r>
            <a:r>
              <a:rPr lang="en-US" dirty="0">
                <a:solidFill>
                  <a:schemeClr val="tx2">
                    <a:lumMod val="75000"/>
                  </a:schemeClr>
                </a:solidFill>
              </a:rPr>
              <a:t>that the </a:t>
            </a:r>
            <a:r>
              <a:rPr lang="en-US" dirty="0" smtClean="0">
                <a:solidFill>
                  <a:schemeClr val="tx2">
                    <a:lumMod val="75000"/>
                  </a:schemeClr>
                </a:solidFill>
              </a:rPr>
              <a:t>appellant </a:t>
            </a:r>
            <a:r>
              <a:rPr lang="en-US" dirty="0">
                <a:solidFill>
                  <a:schemeClr val="tx2">
                    <a:lumMod val="75000"/>
                  </a:schemeClr>
                </a:solidFill>
              </a:rPr>
              <a:t>had acted in a manner which amounts to professional misconduct. </a:t>
            </a:r>
            <a:endParaRPr lang="en-US" dirty="0" smtClean="0">
              <a:solidFill>
                <a:schemeClr val="tx2">
                  <a:lumMod val="75000"/>
                </a:schemeClr>
              </a:solidFill>
            </a:endParaRPr>
          </a:p>
          <a:p>
            <a:pPr algn="just"/>
            <a:r>
              <a:rPr lang="en-US" dirty="0" smtClean="0">
                <a:solidFill>
                  <a:schemeClr val="tx2">
                    <a:lumMod val="75000"/>
                  </a:schemeClr>
                </a:solidFill>
              </a:rPr>
              <a:t>The </a:t>
            </a:r>
            <a:r>
              <a:rPr lang="en-US" dirty="0">
                <a:solidFill>
                  <a:schemeClr val="tx2">
                    <a:lumMod val="75000"/>
                  </a:schemeClr>
                </a:solidFill>
              </a:rPr>
              <a:t>Appellant </a:t>
            </a:r>
            <a:r>
              <a:rPr lang="en-US" dirty="0" smtClean="0">
                <a:solidFill>
                  <a:schemeClr val="tx2">
                    <a:lumMod val="75000"/>
                  </a:schemeClr>
                </a:solidFill>
              </a:rPr>
              <a:t>was found guilty </a:t>
            </a:r>
            <a:r>
              <a:rPr lang="en-US" dirty="0">
                <a:solidFill>
                  <a:schemeClr val="tx2">
                    <a:lumMod val="75000"/>
                  </a:schemeClr>
                </a:solidFill>
              </a:rPr>
              <a:t>of professional misconduct </a:t>
            </a:r>
            <a:r>
              <a:rPr lang="en-US" dirty="0" smtClean="0">
                <a:solidFill>
                  <a:schemeClr val="tx2">
                    <a:lumMod val="75000"/>
                  </a:schemeClr>
                </a:solidFill>
              </a:rPr>
              <a:t>and imposed </a:t>
            </a:r>
            <a:r>
              <a:rPr lang="en-US" dirty="0">
                <a:solidFill>
                  <a:schemeClr val="tx2">
                    <a:lumMod val="75000"/>
                  </a:schemeClr>
                </a:solidFill>
              </a:rPr>
              <a:t>punishment by suspending his license of practice for a period of two years. The Appellant </a:t>
            </a:r>
            <a:r>
              <a:rPr lang="en-US" dirty="0" smtClean="0">
                <a:solidFill>
                  <a:schemeClr val="tx2">
                    <a:lumMod val="75000"/>
                  </a:schemeClr>
                </a:solidFill>
              </a:rPr>
              <a:t>appealed to the BCI and the </a:t>
            </a:r>
            <a:r>
              <a:rPr lang="en-US" dirty="0">
                <a:solidFill>
                  <a:schemeClr val="tx2">
                    <a:lumMod val="75000"/>
                  </a:schemeClr>
                </a:solidFill>
              </a:rPr>
              <a:t>BCI a</a:t>
            </a:r>
            <a:r>
              <a:rPr lang="en-US" dirty="0" smtClean="0">
                <a:solidFill>
                  <a:schemeClr val="tx2">
                    <a:lumMod val="75000"/>
                  </a:schemeClr>
                </a:solidFill>
              </a:rPr>
              <a:t>ffirmed </a:t>
            </a:r>
            <a:r>
              <a:rPr lang="en-US" dirty="0">
                <a:solidFill>
                  <a:schemeClr val="tx2">
                    <a:lumMod val="75000"/>
                  </a:schemeClr>
                </a:solidFill>
              </a:rPr>
              <a:t>the finding of the State Bar Council </a:t>
            </a:r>
            <a:r>
              <a:rPr lang="en-US" dirty="0" smtClean="0">
                <a:solidFill>
                  <a:schemeClr val="tx2">
                    <a:lumMod val="75000"/>
                  </a:schemeClr>
                </a:solidFill>
              </a:rPr>
              <a:t>but reduced </a:t>
            </a:r>
            <a:r>
              <a:rPr lang="en-US" dirty="0">
                <a:solidFill>
                  <a:schemeClr val="tx2">
                    <a:lumMod val="75000"/>
                  </a:schemeClr>
                </a:solidFill>
              </a:rPr>
              <a:t>the term of suspension of license from 2 years to one year along with cost of </a:t>
            </a:r>
            <a:r>
              <a:rPr lang="en-US" dirty="0" err="1">
                <a:solidFill>
                  <a:schemeClr val="tx2">
                    <a:lumMod val="75000"/>
                  </a:schemeClr>
                </a:solidFill>
              </a:rPr>
              <a:t>Rs</a:t>
            </a:r>
            <a:r>
              <a:rPr lang="en-US" dirty="0">
                <a:solidFill>
                  <a:schemeClr val="tx2">
                    <a:lumMod val="75000"/>
                  </a:schemeClr>
                </a:solidFill>
              </a:rPr>
              <a:t>. 25,000/- to be paid to the complainant</a:t>
            </a:r>
            <a:r>
              <a:rPr lang="en-US" dirty="0" smtClean="0">
                <a:solidFill>
                  <a:schemeClr val="tx2">
                    <a:lumMod val="75000"/>
                  </a:schemeClr>
                </a:solidFill>
              </a:rPr>
              <a:t>.</a:t>
            </a:r>
          </a:p>
          <a:p>
            <a:pPr algn="just"/>
            <a:r>
              <a:rPr lang="en-US" dirty="0" smtClean="0">
                <a:solidFill>
                  <a:schemeClr val="tx2">
                    <a:lumMod val="75000"/>
                  </a:schemeClr>
                </a:solidFill>
              </a:rPr>
              <a:t>The appellant has now appealed to the Supreme Court.  </a:t>
            </a:r>
            <a:endParaRPr lang="en-US" dirty="0">
              <a:solidFill>
                <a:schemeClr val="tx2">
                  <a:lumMod val="75000"/>
                </a:schemeClr>
              </a:solidFill>
            </a:endParaRPr>
          </a:p>
        </p:txBody>
      </p:sp>
    </p:spTree>
    <p:extLst>
      <p:ext uri="{BB962C8B-B14F-4D97-AF65-F5344CB8AC3E}">
        <p14:creationId xmlns:p14="http://schemas.microsoft.com/office/powerpoint/2010/main" val="2601642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Defence</a:t>
            </a:r>
            <a:r>
              <a:rPr lang="en-US" b="1" dirty="0" smtClean="0"/>
              <a:t> of the appellant</a:t>
            </a:r>
            <a:endParaRPr lang="en-US" b="1" dirty="0"/>
          </a:p>
        </p:txBody>
      </p:sp>
      <p:sp>
        <p:nvSpPr>
          <p:cNvPr id="3" name="Content Placeholder 2"/>
          <p:cNvSpPr>
            <a:spLocks noGrp="1"/>
          </p:cNvSpPr>
          <p:nvPr>
            <p:ph idx="1"/>
          </p:nvPr>
        </p:nvSpPr>
        <p:spPr/>
        <p:txBody>
          <a:bodyPr/>
          <a:lstStyle/>
          <a:p>
            <a:pPr algn="just"/>
            <a:r>
              <a:rPr lang="en-US" dirty="0" smtClean="0">
                <a:solidFill>
                  <a:schemeClr val="tx2">
                    <a:lumMod val="75000"/>
                  </a:schemeClr>
                </a:solidFill>
              </a:rPr>
              <a:t>He contended that even </a:t>
            </a:r>
            <a:r>
              <a:rPr lang="en-US" dirty="0">
                <a:solidFill>
                  <a:schemeClr val="tx2">
                    <a:lumMod val="75000"/>
                  </a:schemeClr>
                </a:solidFill>
              </a:rPr>
              <a:t>if the allegations contained in the complaint are taken to be correct on its face value, these do not amount to committing any misconduct as per the provisions of the Advocates Act and Rules framed </a:t>
            </a:r>
            <a:r>
              <a:rPr lang="en-US" dirty="0" smtClean="0">
                <a:solidFill>
                  <a:schemeClr val="tx2">
                    <a:lumMod val="75000"/>
                  </a:schemeClr>
                </a:solidFill>
              </a:rPr>
              <a:t>thereunder, he relied on Rule 22 of Section II of Chapter VII of the BCI Rules. </a:t>
            </a:r>
            <a:endParaRPr lang="en-US" b="1" dirty="0">
              <a:solidFill>
                <a:schemeClr val="tx2">
                  <a:lumMod val="75000"/>
                </a:schemeClr>
              </a:solidFill>
            </a:endParaRPr>
          </a:p>
        </p:txBody>
      </p:sp>
    </p:spTree>
    <p:extLst>
      <p:ext uri="{BB962C8B-B14F-4D97-AF65-F5344CB8AC3E}">
        <p14:creationId xmlns:p14="http://schemas.microsoft.com/office/powerpoint/2010/main" val="2095840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of the case</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smtClean="0">
                <a:solidFill>
                  <a:schemeClr val="accent1">
                    <a:lumMod val="50000"/>
                  </a:schemeClr>
                </a:solidFill>
              </a:rPr>
              <a:t>There </a:t>
            </a:r>
            <a:r>
              <a:rPr lang="en-US" dirty="0">
                <a:solidFill>
                  <a:schemeClr val="accent1">
                    <a:lumMod val="50000"/>
                  </a:schemeClr>
                </a:solidFill>
              </a:rPr>
              <a:t>was a family </a:t>
            </a:r>
            <a:r>
              <a:rPr lang="en-US" dirty="0" smtClean="0">
                <a:solidFill>
                  <a:schemeClr val="accent1">
                    <a:lumMod val="50000"/>
                  </a:schemeClr>
                </a:solidFill>
              </a:rPr>
              <a:t>dispute </a:t>
            </a:r>
            <a:r>
              <a:rPr lang="en-US" dirty="0">
                <a:solidFill>
                  <a:schemeClr val="accent1">
                    <a:lumMod val="50000"/>
                  </a:schemeClr>
                </a:solidFill>
              </a:rPr>
              <a:t>between the complainant and his brothers, in respect of a property </a:t>
            </a:r>
            <a:r>
              <a:rPr lang="en-US" dirty="0" smtClean="0">
                <a:solidFill>
                  <a:schemeClr val="accent1">
                    <a:lumMod val="50000"/>
                  </a:schemeClr>
                </a:solidFill>
              </a:rPr>
              <a:t>with respect to an ancestral </a:t>
            </a:r>
            <a:r>
              <a:rPr lang="en-US" dirty="0">
                <a:solidFill>
                  <a:schemeClr val="accent1">
                    <a:lumMod val="50000"/>
                  </a:schemeClr>
                </a:solidFill>
              </a:rPr>
              <a:t>property. </a:t>
            </a:r>
            <a:r>
              <a:rPr lang="en-US" dirty="0" smtClean="0">
                <a:solidFill>
                  <a:schemeClr val="accent1">
                    <a:lumMod val="50000"/>
                  </a:schemeClr>
                </a:solidFill>
              </a:rPr>
              <a:t>After </a:t>
            </a:r>
            <a:r>
              <a:rPr lang="en-US" dirty="0">
                <a:solidFill>
                  <a:schemeClr val="accent1">
                    <a:lumMod val="50000"/>
                  </a:schemeClr>
                </a:solidFill>
              </a:rPr>
              <a:t>the death of their father on 11.10.1989, the said property was divided by the three brothers equally. However, it transpired that before his death, one of the brothers of the complainant influenced his father and got registered the said property in the name of the complainant's nephew, i.e., son of that </a:t>
            </a:r>
            <a:r>
              <a:rPr lang="en-US" dirty="0" smtClean="0">
                <a:solidFill>
                  <a:schemeClr val="accent1">
                    <a:lumMod val="50000"/>
                  </a:schemeClr>
                </a:solidFill>
              </a:rPr>
              <a:t>brothers </a:t>
            </a:r>
            <a:r>
              <a:rPr lang="en-US" dirty="0">
                <a:solidFill>
                  <a:schemeClr val="accent1">
                    <a:lumMod val="50000"/>
                  </a:schemeClr>
                </a:solidFill>
              </a:rPr>
              <a:t>vide sale deed dated 25.07.1989. The </a:t>
            </a:r>
            <a:r>
              <a:rPr lang="en-US" dirty="0" smtClean="0">
                <a:solidFill>
                  <a:schemeClr val="accent1">
                    <a:lumMod val="50000"/>
                  </a:schemeClr>
                </a:solidFill>
              </a:rPr>
              <a:t>complainant approached </a:t>
            </a:r>
            <a:r>
              <a:rPr lang="en-US" dirty="0">
                <a:solidFill>
                  <a:schemeClr val="accent1">
                    <a:lumMod val="50000"/>
                  </a:schemeClr>
                </a:solidFill>
              </a:rPr>
              <a:t>the Appellant, who is an Advocate, for filing the Suit for declaration to declare that the sale deed </a:t>
            </a:r>
            <a:r>
              <a:rPr lang="en-US" dirty="0" smtClean="0">
                <a:solidFill>
                  <a:schemeClr val="accent1">
                    <a:lumMod val="50000"/>
                  </a:schemeClr>
                </a:solidFill>
              </a:rPr>
              <a:t>prepared </a:t>
            </a:r>
            <a:r>
              <a:rPr lang="en-US" dirty="0">
                <a:solidFill>
                  <a:schemeClr val="accent1">
                    <a:lumMod val="50000"/>
                  </a:schemeClr>
                </a:solidFill>
              </a:rPr>
              <a:t>fraudulently. </a:t>
            </a:r>
            <a:r>
              <a:rPr lang="en-US" dirty="0" smtClean="0">
                <a:solidFill>
                  <a:schemeClr val="accent1">
                    <a:lumMod val="50000"/>
                  </a:schemeClr>
                </a:solidFill>
              </a:rPr>
              <a:t>In </a:t>
            </a:r>
            <a:r>
              <a:rPr lang="en-US" dirty="0">
                <a:solidFill>
                  <a:schemeClr val="accent1">
                    <a:lumMod val="50000"/>
                  </a:schemeClr>
                </a:solidFill>
              </a:rPr>
              <a:t>the </a:t>
            </a:r>
            <a:r>
              <a:rPr lang="en-US" dirty="0" smtClean="0">
                <a:solidFill>
                  <a:schemeClr val="accent1">
                    <a:lumMod val="50000"/>
                  </a:schemeClr>
                </a:solidFill>
              </a:rPr>
              <a:t>suit</a:t>
            </a:r>
            <a:r>
              <a:rPr lang="en-US" dirty="0">
                <a:solidFill>
                  <a:schemeClr val="accent1">
                    <a:lumMod val="50000"/>
                  </a:schemeClr>
                </a:solidFill>
              </a:rPr>
              <a:t>, the parties settled the </a:t>
            </a:r>
            <a:r>
              <a:rPr lang="en-US" dirty="0" smtClean="0">
                <a:solidFill>
                  <a:schemeClr val="accent1">
                    <a:lumMod val="50000"/>
                  </a:schemeClr>
                </a:solidFill>
              </a:rPr>
              <a:t>matter and </a:t>
            </a:r>
            <a:r>
              <a:rPr lang="en-US" dirty="0">
                <a:solidFill>
                  <a:schemeClr val="accent1">
                    <a:lumMod val="50000"/>
                  </a:schemeClr>
                </a:solidFill>
              </a:rPr>
              <a:t>requested the Court for division of the property. This resulted in passing of decree dated 24.10.1994 by the Court in which the complainant was declared owner of 0.03 acres along with </a:t>
            </a:r>
            <a:r>
              <a:rPr lang="en-US" dirty="0" err="1">
                <a:solidFill>
                  <a:schemeClr val="accent1">
                    <a:lumMod val="50000"/>
                  </a:schemeClr>
                </a:solidFill>
              </a:rPr>
              <a:t>kutcha</a:t>
            </a:r>
            <a:r>
              <a:rPr lang="en-US" dirty="0">
                <a:solidFill>
                  <a:schemeClr val="accent1">
                    <a:lumMod val="50000"/>
                  </a:schemeClr>
                </a:solidFill>
              </a:rPr>
              <a:t> house out of the disputed property. </a:t>
            </a:r>
          </a:p>
        </p:txBody>
      </p:sp>
    </p:spTree>
    <p:extLst>
      <p:ext uri="{BB962C8B-B14F-4D97-AF65-F5344CB8AC3E}">
        <p14:creationId xmlns:p14="http://schemas.microsoft.com/office/powerpoint/2010/main" val="2677015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fontScale="62500" lnSpcReduction="20000"/>
          </a:bodyPr>
          <a:lstStyle/>
          <a:p>
            <a:pPr algn="just"/>
            <a:r>
              <a:rPr lang="en-US" dirty="0" smtClean="0">
                <a:solidFill>
                  <a:schemeClr val="tx2">
                    <a:lumMod val="75000"/>
                  </a:schemeClr>
                </a:solidFill>
              </a:rPr>
              <a:t>The </a:t>
            </a:r>
            <a:r>
              <a:rPr lang="en-US" dirty="0">
                <a:solidFill>
                  <a:schemeClr val="tx2">
                    <a:lumMod val="75000"/>
                  </a:schemeClr>
                </a:solidFill>
              </a:rPr>
              <a:t>complainant suffered </a:t>
            </a:r>
            <a:r>
              <a:rPr lang="en-US" dirty="0" smtClean="0">
                <a:solidFill>
                  <a:schemeClr val="tx2">
                    <a:lumMod val="75000"/>
                  </a:schemeClr>
                </a:solidFill>
              </a:rPr>
              <a:t>a financial </a:t>
            </a:r>
            <a:r>
              <a:rPr lang="en-US" dirty="0">
                <a:solidFill>
                  <a:schemeClr val="tx2">
                    <a:lumMod val="75000"/>
                  </a:schemeClr>
                </a:solidFill>
              </a:rPr>
              <a:t>crunch </a:t>
            </a:r>
            <a:r>
              <a:rPr lang="en-US" dirty="0" smtClean="0">
                <a:solidFill>
                  <a:schemeClr val="tx2">
                    <a:lumMod val="75000"/>
                  </a:schemeClr>
                </a:solidFill>
              </a:rPr>
              <a:t>and </a:t>
            </a:r>
            <a:r>
              <a:rPr lang="en-US" dirty="0">
                <a:solidFill>
                  <a:schemeClr val="tx2">
                    <a:lumMod val="75000"/>
                  </a:schemeClr>
                </a:solidFill>
              </a:rPr>
              <a:t>he decided to sell his share of </a:t>
            </a:r>
            <a:r>
              <a:rPr lang="en-US" dirty="0" smtClean="0">
                <a:solidFill>
                  <a:schemeClr val="tx2">
                    <a:lumMod val="75000"/>
                  </a:schemeClr>
                </a:solidFill>
              </a:rPr>
              <a:t>land </a:t>
            </a:r>
            <a:r>
              <a:rPr lang="en-US" dirty="0">
                <a:solidFill>
                  <a:schemeClr val="tx2">
                    <a:lumMod val="75000"/>
                  </a:schemeClr>
                </a:solidFill>
              </a:rPr>
              <a:t>to one Mr. </a:t>
            </a:r>
            <a:r>
              <a:rPr lang="en-US" dirty="0" err="1" smtClean="0">
                <a:solidFill>
                  <a:schemeClr val="tx2">
                    <a:lumMod val="75000"/>
                  </a:schemeClr>
                </a:solidFill>
              </a:rPr>
              <a:t>Narsinghmal</a:t>
            </a:r>
            <a:r>
              <a:rPr lang="en-US" dirty="0" smtClean="0">
                <a:solidFill>
                  <a:schemeClr val="tx2">
                    <a:lumMod val="75000"/>
                  </a:schemeClr>
                </a:solidFill>
              </a:rPr>
              <a:t> for </a:t>
            </a:r>
            <a:r>
              <a:rPr lang="en-US" dirty="0">
                <a:solidFill>
                  <a:schemeClr val="tx2">
                    <a:lumMod val="75000"/>
                  </a:schemeClr>
                </a:solidFill>
              </a:rPr>
              <a:t>a sum of </a:t>
            </a:r>
            <a:r>
              <a:rPr lang="en-US" dirty="0" err="1">
                <a:solidFill>
                  <a:schemeClr val="tx2">
                    <a:lumMod val="75000"/>
                  </a:schemeClr>
                </a:solidFill>
              </a:rPr>
              <a:t>Rs</a:t>
            </a:r>
            <a:r>
              <a:rPr lang="en-US" dirty="0">
                <a:solidFill>
                  <a:schemeClr val="tx2">
                    <a:lumMod val="75000"/>
                  </a:schemeClr>
                </a:solidFill>
              </a:rPr>
              <a:t>. 30,000/- and for the purpose of registration of sale deed, he produced the earlier sale deed before the office of the Deputy </a:t>
            </a:r>
            <a:r>
              <a:rPr lang="en-US" dirty="0" smtClean="0">
                <a:solidFill>
                  <a:schemeClr val="tx2">
                    <a:lumMod val="75000"/>
                  </a:schemeClr>
                </a:solidFill>
              </a:rPr>
              <a:t>Registrar where the appellant </a:t>
            </a:r>
            <a:r>
              <a:rPr lang="en-US" dirty="0">
                <a:solidFill>
                  <a:schemeClr val="tx2">
                    <a:lumMod val="75000"/>
                  </a:schemeClr>
                </a:solidFill>
              </a:rPr>
              <a:t>produced objection letter against the proposed sale deed and objected for registration of the said sale deed on the </a:t>
            </a:r>
            <a:r>
              <a:rPr lang="en-US" dirty="0" smtClean="0">
                <a:solidFill>
                  <a:schemeClr val="tx2">
                    <a:lumMod val="75000"/>
                  </a:schemeClr>
                </a:solidFill>
              </a:rPr>
              <a:t>ground </a:t>
            </a:r>
            <a:r>
              <a:rPr lang="en-US" dirty="0">
                <a:solidFill>
                  <a:schemeClr val="tx2">
                    <a:lumMod val="75000"/>
                  </a:schemeClr>
                </a:solidFill>
              </a:rPr>
              <a:t>that the complainant did not have full ownership of the proposed land and the market value was also shown less in the said sale deed. It was stated by the complainant that the </a:t>
            </a:r>
            <a:r>
              <a:rPr lang="en-US" dirty="0" smtClean="0">
                <a:solidFill>
                  <a:schemeClr val="tx2">
                    <a:lumMod val="75000"/>
                  </a:schemeClr>
                </a:solidFill>
              </a:rPr>
              <a:t>appellant </a:t>
            </a:r>
            <a:r>
              <a:rPr lang="en-US" dirty="0">
                <a:solidFill>
                  <a:schemeClr val="tx2">
                    <a:lumMod val="75000"/>
                  </a:schemeClr>
                </a:solidFill>
              </a:rPr>
              <a:t>was </a:t>
            </a:r>
            <a:r>
              <a:rPr lang="en-US" dirty="0" smtClean="0">
                <a:solidFill>
                  <a:schemeClr val="tx2">
                    <a:lumMod val="75000"/>
                  </a:schemeClr>
                </a:solidFill>
              </a:rPr>
              <a:t>not an </a:t>
            </a:r>
            <a:r>
              <a:rPr lang="en-US" dirty="0">
                <a:solidFill>
                  <a:schemeClr val="tx2">
                    <a:lumMod val="75000"/>
                  </a:schemeClr>
                </a:solidFill>
              </a:rPr>
              <a:t>interested party in the said sale deed </a:t>
            </a:r>
            <a:r>
              <a:rPr lang="en-US" dirty="0" smtClean="0">
                <a:solidFill>
                  <a:schemeClr val="tx2">
                    <a:lumMod val="75000"/>
                  </a:schemeClr>
                </a:solidFill>
              </a:rPr>
              <a:t>This </a:t>
            </a:r>
            <a:r>
              <a:rPr lang="en-US" dirty="0">
                <a:solidFill>
                  <a:schemeClr val="tx2">
                    <a:lumMod val="75000"/>
                  </a:schemeClr>
                </a:solidFill>
              </a:rPr>
              <a:t>act of the Appellant in appearing before the office of the Deputy Registrar and objecting to the registration of sale deed was </a:t>
            </a:r>
            <a:r>
              <a:rPr lang="en-US" dirty="0" err="1">
                <a:solidFill>
                  <a:schemeClr val="tx2">
                    <a:lumMod val="75000"/>
                  </a:schemeClr>
                </a:solidFill>
              </a:rPr>
              <a:t>labelled</a:t>
            </a:r>
            <a:r>
              <a:rPr lang="en-US" dirty="0">
                <a:solidFill>
                  <a:schemeClr val="tx2">
                    <a:lumMod val="75000"/>
                  </a:schemeClr>
                </a:solidFill>
              </a:rPr>
              <a:t> as professional misconduct by alleging that the </a:t>
            </a:r>
            <a:r>
              <a:rPr lang="en-US" dirty="0" smtClean="0">
                <a:solidFill>
                  <a:schemeClr val="tx2">
                    <a:lumMod val="75000"/>
                  </a:schemeClr>
                </a:solidFill>
              </a:rPr>
              <a:t>appellant </a:t>
            </a:r>
            <a:r>
              <a:rPr lang="en-US" dirty="0">
                <a:solidFill>
                  <a:schemeClr val="tx2">
                    <a:lumMod val="75000"/>
                  </a:schemeClr>
                </a:solidFill>
              </a:rPr>
              <a:t>had paid a sum of </a:t>
            </a:r>
            <a:r>
              <a:rPr lang="en-US" dirty="0" err="1">
                <a:solidFill>
                  <a:schemeClr val="tx2">
                    <a:lumMod val="75000"/>
                  </a:schemeClr>
                </a:solidFill>
              </a:rPr>
              <a:t>Rs</a:t>
            </a:r>
            <a:r>
              <a:rPr lang="en-US" dirty="0">
                <a:solidFill>
                  <a:schemeClr val="tx2">
                    <a:lumMod val="75000"/>
                  </a:schemeClr>
                </a:solidFill>
              </a:rPr>
              <a:t>. </a:t>
            </a:r>
            <a:r>
              <a:rPr lang="en-US" dirty="0" smtClean="0">
                <a:solidFill>
                  <a:schemeClr val="tx2">
                    <a:lumMod val="75000"/>
                  </a:schemeClr>
                </a:solidFill>
              </a:rPr>
              <a:t>20,000 </a:t>
            </a:r>
            <a:r>
              <a:rPr lang="en-US" dirty="0">
                <a:solidFill>
                  <a:schemeClr val="tx2">
                    <a:lumMod val="75000"/>
                  </a:schemeClr>
                </a:solidFill>
              </a:rPr>
              <a:t>to the complainant in </a:t>
            </a:r>
            <a:r>
              <a:rPr lang="en-US" dirty="0" smtClean="0">
                <a:solidFill>
                  <a:schemeClr val="tx2">
                    <a:lumMod val="75000"/>
                  </a:schemeClr>
                </a:solidFill>
              </a:rPr>
              <a:t>1996 </a:t>
            </a:r>
            <a:r>
              <a:rPr lang="en-US" dirty="0">
                <a:solidFill>
                  <a:schemeClr val="tx2">
                    <a:lumMod val="75000"/>
                  </a:schemeClr>
                </a:solidFill>
              </a:rPr>
              <a:t>and a</a:t>
            </a:r>
            <a:r>
              <a:rPr lang="en-US" dirty="0" smtClean="0">
                <a:solidFill>
                  <a:schemeClr val="tx2">
                    <a:lumMod val="75000"/>
                  </a:schemeClr>
                </a:solidFill>
              </a:rPr>
              <a:t> </a:t>
            </a:r>
            <a:r>
              <a:rPr lang="en-US" dirty="0">
                <a:solidFill>
                  <a:schemeClr val="tx2">
                    <a:lumMod val="75000"/>
                  </a:schemeClr>
                </a:solidFill>
              </a:rPr>
              <a:t>sum of </a:t>
            </a:r>
            <a:r>
              <a:rPr lang="en-US" dirty="0" err="1">
                <a:solidFill>
                  <a:schemeClr val="tx2">
                    <a:lumMod val="75000"/>
                  </a:schemeClr>
                </a:solidFill>
              </a:rPr>
              <a:t>Rs</a:t>
            </a:r>
            <a:r>
              <a:rPr lang="en-US" dirty="0">
                <a:solidFill>
                  <a:schemeClr val="tx2">
                    <a:lumMod val="75000"/>
                  </a:schemeClr>
                </a:solidFill>
              </a:rPr>
              <a:t>. </a:t>
            </a:r>
            <a:r>
              <a:rPr lang="en-US" dirty="0" smtClean="0">
                <a:solidFill>
                  <a:schemeClr val="tx2">
                    <a:lumMod val="75000"/>
                  </a:schemeClr>
                </a:solidFill>
              </a:rPr>
              <a:t>20,000 </a:t>
            </a:r>
            <a:r>
              <a:rPr lang="en-US" dirty="0">
                <a:solidFill>
                  <a:schemeClr val="tx2">
                    <a:lumMod val="75000"/>
                  </a:schemeClr>
                </a:solidFill>
              </a:rPr>
              <a:t>to the son of the complainant in </a:t>
            </a:r>
            <a:r>
              <a:rPr lang="en-US" dirty="0" smtClean="0">
                <a:solidFill>
                  <a:schemeClr val="tx2">
                    <a:lumMod val="75000"/>
                  </a:schemeClr>
                </a:solidFill>
              </a:rPr>
              <a:t>1999 </a:t>
            </a:r>
            <a:r>
              <a:rPr lang="en-US" dirty="0">
                <a:solidFill>
                  <a:schemeClr val="tx2">
                    <a:lumMod val="75000"/>
                  </a:schemeClr>
                </a:solidFill>
              </a:rPr>
              <a:t>and for repayment of the said amount, the complainant had offered half share of the subject land as security. His justification for raising objection, therefore, was that since the land was being sold without clearing his debt, it could not be done.</a:t>
            </a:r>
          </a:p>
        </p:txBody>
      </p:sp>
    </p:spTree>
    <p:extLst>
      <p:ext uri="{BB962C8B-B14F-4D97-AF65-F5344CB8AC3E}">
        <p14:creationId xmlns:p14="http://schemas.microsoft.com/office/powerpoint/2010/main" val="23713352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RULE 22</a:t>
            </a:r>
            <a:endParaRPr lang="en-US" b="1" dirty="0"/>
          </a:p>
        </p:txBody>
      </p:sp>
      <p:sp>
        <p:nvSpPr>
          <p:cNvPr id="3" name="Content Placeholder 2"/>
          <p:cNvSpPr>
            <a:spLocks noGrp="1"/>
          </p:cNvSpPr>
          <p:nvPr>
            <p:ph idx="1"/>
          </p:nvPr>
        </p:nvSpPr>
        <p:spPr/>
        <p:txBody>
          <a:bodyPr>
            <a:normAutofit fontScale="85000" lnSpcReduction="20000"/>
          </a:bodyPr>
          <a:lstStyle/>
          <a:p>
            <a:pPr algn="just"/>
            <a:r>
              <a:rPr lang="en-US" dirty="0">
                <a:solidFill>
                  <a:schemeClr val="tx2">
                    <a:lumMod val="75000"/>
                  </a:schemeClr>
                </a:solidFill>
              </a:rPr>
              <a:t>Rule 22 </a:t>
            </a:r>
            <a:r>
              <a:rPr lang="en-US" dirty="0" smtClean="0">
                <a:solidFill>
                  <a:schemeClr val="tx2">
                    <a:lumMod val="75000"/>
                  </a:schemeClr>
                </a:solidFill>
              </a:rPr>
              <a:t>of </a:t>
            </a:r>
            <a:r>
              <a:rPr lang="en-US" dirty="0">
                <a:solidFill>
                  <a:schemeClr val="tx2">
                    <a:lumMod val="75000"/>
                  </a:schemeClr>
                </a:solidFill>
              </a:rPr>
              <a:t>Chapter II of the Standards of Professional Conduct and Etiquette </a:t>
            </a:r>
            <a:r>
              <a:rPr lang="en-US" dirty="0" smtClean="0">
                <a:solidFill>
                  <a:schemeClr val="tx2">
                    <a:lumMod val="75000"/>
                  </a:schemeClr>
                </a:solidFill>
              </a:rPr>
              <a:t>of </a:t>
            </a:r>
            <a:r>
              <a:rPr lang="en-US" dirty="0">
                <a:solidFill>
                  <a:schemeClr val="tx2">
                    <a:lumMod val="75000"/>
                  </a:schemeClr>
                </a:solidFill>
              </a:rPr>
              <a:t>the </a:t>
            </a:r>
            <a:r>
              <a:rPr lang="en-US" dirty="0" smtClean="0">
                <a:solidFill>
                  <a:schemeClr val="tx2">
                    <a:lumMod val="75000"/>
                  </a:schemeClr>
                </a:solidFill>
              </a:rPr>
              <a:t>BCI. – “</a:t>
            </a:r>
            <a:r>
              <a:rPr lang="en-US" i="1" dirty="0" smtClean="0">
                <a:solidFill>
                  <a:schemeClr val="tx2">
                    <a:lumMod val="75000"/>
                  </a:schemeClr>
                </a:solidFill>
              </a:rPr>
              <a:t>An </a:t>
            </a:r>
            <a:r>
              <a:rPr lang="en-US" i="1" dirty="0">
                <a:solidFill>
                  <a:schemeClr val="tx2">
                    <a:lumMod val="75000"/>
                  </a:schemeClr>
                </a:solidFill>
              </a:rPr>
              <a:t>advocate shall not, directly or indirectly, bid for or purchases, either in his own name or in any other name, for his own benefit or for the benefit of any other person, any property sold in the execution of a decree or order in any suit, appeal or other proceeding in which he was in any way professionally engaged. This prohibition, however, does not prevent an advocate from bidding for or purchasing for his client any property which his client may himself legally bid for or purchase, provided the Advocate is expressly </a:t>
            </a:r>
            <a:r>
              <a:rPr lang="en-US" i="1" dirty="0" smtClean="0">
                <a:solidFill>
                  <a:schemeClr val="tx2">
                    <a:lumMod val="75000"/>
                  </a:schemeClr>
                </a:solidFill>
              </a:rPr>
              <a:t>authorized </a:t>
            </a:r>
            <a:r>
              <a:rPr lang="en-US" i="1" dirty="0">
                <a:solidFill>
                  <a:schemeClr val="tx2">
                    <a:lumMod val="75000"/>
                  </a:schemeClr>
                </a:solidFill>
              </a:rPr>
              <a:t>in writing in this </a:t>
            </a:r>
            <a:r>
              <a:rPr lang="en-US" i="1" dirty="0" smtClean="0">
                <a:solidFill>
                  <a:schemeClr val="tx2">
                    <a:lumMod val="75000"/>
                  </a:schemeClr>
                </a:solidFill>
              </a:rPr>
              <a:t>behalf”</a:t>
            </a:r>
            <a:endParaRPr lang="en-US" i="1" dirty="0">
              <a:solidFill>
                <a:schemeClr val="tx2">
                  <a:lumMod val="75000"/>
                </a:schemeClr>
              </a:solidFill>
            </a:endParaRPr>
          </a:p>
        </p:txBody>
      </p:sp>
    </p:spTree>
    <p:extLst>
      <p:ext uri="{BB962C8B-B14F-4D97-AF65-F5344CB8AC3E}">
        <p14:creationId xmlns:p14="http://schemas.microsoft.com/office/powerpoint/2010/main" val="4110690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Decision of the Supreme Court</a:t>
            </a:r>
            <a:endParaRPr lang="en-US" b="1" dirty="0"/>
          </a:p>
        </p:txBody>
      </p:sp>
      <p:sp>
        <p:nvSpPr>
          <p:cNvPr id="3" name="Content Placeholder 2"/>
          <p:cNvSpPr>
            <a:spLocks noGrp="1"/>
          </p:cNvSpPr>
          <p:nvPr>
            <p:ph idx="1"/>
          </p:nvPr>
        </p:nvSpPr>
        <p:spPr/>
        <p:txBody>
          <a:bodyPr>
            <a:normAutofit fontScale="70000" lnSpcReduction="20000"/>
          </a:bodyPr>
          <a:lstStyle/>
          <a:p>
            <a:pPr algn="just"/>
            <a:r>
              <a:rPr lang="en-US" dirty="0" smtClean="0">
                <a:solidFill>
                  <a:schemeClr val="tx2">
                    <a:lumMod val="75000"/>
                  </a:schemeClr>
                </a:solidFill>
              </a:rPr>
              <a:t>The court held that the </a:t>
            </a:r>
            <a:r>
              <a:rPr lang="en-US" dirty="0">
                <a:solidFill>
                  <a:schemeClr val="tx2">
                    <a:lumMod val="75000"/>
                  </a:schemeClr>
                </a:solidFill>
              </a:rPr>
              <a:t>complainant was selling the property to the intending buyer which was an arrangement between them unconnected with any legal proceedings. The said property was not being sold in execution of any decree, in which proceedings the </a:t>
            </a:r>
            <a:r>
              <a:rPr lang="en-US" dirty="0" smtClean="0">
                <a:solidFill>
                  <a:schemeClr val="tx2">
                    <a:lumMod val="75000"/>
                  </a:schemeClr>
                </a:solidFill>
              </a:rPr>
              <a:t>appellant </a:t>
            </a:r>
            <a:r>
              <a:rPr lang="en-US" dirty="0">
                <a:solidFill>
                  <a:schemeClr val="tx2">
                    <a:lumMod val="75000"/>
                  </a:schemeClr>
                </a:solidFill>
              </a:rPr>
              <a:t>was </a:t>
            </a:r>
            <a:r>
              <a:rPr lang="en-US" dirty="0" smtClean="0">
                <a:solidFill>
                  <a:schemeClr val="tx2">
                    <a:lumMod val="75000"/>
                  </a:schemeClr>
                </a:solidFill>
              </a:rPr>
              <a:t>engaged.</a:t>
            </a:r>
          </a:p>
          <a:p>
            <a:pPr algn="just"/>
            <a:r>
              <a:rPr lang="en-US" dirty="0" smtClean="0">
                <a:solidFill>
                  <a:schemeClr val="tx2">
                    <a:lumMod val="75000"/>
                  </a:schemeClr>
                </a:solidFill>
              </a:rPr>
              <a:t>The earlier suit </a:t>
            </a:r>
            <a:r>
              <a:rPr lang="en-US" dirty="0">
                <a:solidFill>
                  <a:schemeClr val="tx2">
                    <a:lumMod val="75000"/>
                  </a:schemeClr>
                </a:solidFill>
              </a:rPr>
              <a:t>had resulted into passing of decree and the proceedings had </a:t>
            </a:r>
            <a:r>
              <a:rPr lang="en-US" dirty="0" smtClean="0">
                <a:solidFill>
                  <a:schemeClr val="tx2">
                    <a:lumMod val="75000"/>
                  </a:schemeClr>
                </a:solidFill>
              </a:rPr>
              <a:t>concluded. It </a:t>
            </a:r>
            <a:r>
              <a:rPr lang="en-US" dirty="0">
                <a:solidFill>
                  <a:schemeClr val="tx2">
                    <a:lumMod val="75000"/>
                  </a:schemeClr>
                </a:solidFill>
              </a:rPr>
              <a:t>is much thereafter that the complainant intended to sell the property in question when he found himself in need of money. It is this sale which the </a:t>
            </a:r>
            <a:r>
              <a:rPr lang="en-US" dirty="0" smtClean="0">
                <a:solidFill>
                  <a:schemeClr val="tx2">
                    <a:lumMod val="75000"/>
                  </a:schemeClr>
                </a:solidFill>
              </a:rPr>
              <a:t>appellant </a:t>
            </a:r>
            <a:r>
              <a:rPr lang="en-US" dirty="0">
                <a:solidFill>
                  <a:schemeClr val="tx2">
                    <a:lumMod val="75000"/>
                  </a:schemeClr>
                </a:solidFill>
              </a:rPr>
              <a:t>tried to interdict. </a:t>
            </a:r>
            <a:endParaRPr lang="en-US" dirty="0" smtClean="0">
              <a:solidFill>
                <a:schemeClr val="tx2">
                  <a:lumMod val="75000"/>
                </a:schemeClr>
              </a:solidFill>
            </a:endParaRPr>
          </a:p>
          <a:p>
            <a:pPr algn="just"/>
            <a:r>
              <a:rPr lang="en-US" dirty="0" smtClean="0">
                <a:solidFill>
                  <a:schemeClr val="tx2">
                    <a:lumMod val="75000"/>
                  </a:schemeClr>
                </a:solidFill>
              </a:rPr>
              <a:t>He </a:t>
            </a:r>
            <a:r>
              <a:rPr lang="en-US" dirty="0">
                <a:solidFill>
                  <a:schemeClr val="tx2">
                    <a:lumMod val="75000"/>
                  </a:schemeClr>
                </a:solidFill>
              </a:rPr>
              <a:t>was not doing so in the capacity of an </a:t>
            </a:r>
            <a:r>
              <a:rPr lang="en-US" dirty="0" smtClean="0">
                <a:solidFill>
                  <a:schemeClr val="tx2">
                    <a:lumMod val="75000"/>
                  </a:schemeClr>
                </a:solidFill>
              </a:rPr>
              <a:t>advocate</a:t>
            </a:r>
            <a:r>
              <a:rPr lang="en-US" dirty="0">
                <a:solidFill>
                  <a:schemeClr val="tx2">
                    <a:lumMod val="75000"/>
                  </a:schemeClr>
                </a:solidFill>
              </a:rPr>
              <a:t>. </a:t>
            </a:r>
            <a:r>
              <a:rPr lang="en-US" dirty="0" smtClean="0">
                <a:solidFill>
                  <a:schemeClr val="tx2">
                    <a:lumMod val="75000"/>
                  </a:schemeClr>
                </a:solidFill>
              </a:rPr>
              <a:t>This </a:t>
            </a:r>
            <a:r>
              <a:rPr lang="en-US" dirty="0">
                <a:solidFill>
                  <a:schemeClr val="tx2">
                    <a:lumMod val="75000"/>
                  </a:schemeClr>
                </a:solidFill>
              </a:rPr>
              <a:t>act has nothing to do with the professional conduct of the </a:t>
            </a:r>
            <a:r>
              <a:rPr lang="en-US" dirty="0" smtClean="0">
                <a:solidFill>
                  <a:schemeClr val="tx2">
                    <a:lumMod val="75000"/>
                  </a:schemeClr>
                </a:solidFill>
              </a:rPr>
              <a:t>Appellant.</a:t>
            </a:r>
          </a:p>
          <a:p>
            <a:pPr algn="just"/>
            <a:r>
              <a:rPr lang="en-US" dirty="0" smtClean="0">
                <a:solidFill>
                  <a:schemeClr val="tx2">
                    <a:lumMod val="75000"/>
                  </a:schemeClr>
                </a:solidFill>
              </a:rPr>
              <a:t>The SC allowed the appeal and set the order of the </a:t>
            </a:r>
            <a:r>
              <a:rPr lang="en-US" smtClean="0">
                <a:solidFill>
                  <a:schemeClr val="tx2">
                    <a:lumMod val="75000"/>
                  </a:schemeClr>
                </a:solidFill>
              </a:rPr>
              <a:t>BCI aside. </a:t>
            </a:r>
            <a:endParaRPr lang="en-US" dirty="0">
              <a:solidFill>
                <a:schemeClr val="tx2">
                  <a:lumMod val="75000"/>
                </a:schemeClr>
              </a:solidFill>
            </a:endParaRPr>
          </a:p>
        </p:txBody>
      </p:sp>
    </p:spTree>
    <p:extLst>
      <p:ext uri="{BB962C8B-B14F-4D97-AF65-F5344CB8AC3E}">
        <p14:creationId xmlns:p14="http://schemas.microsoft.com/office/powerpoint/2010/main" val="3972053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824</TotalTime>
  <Words>850</Words>
  <Application>Microsoft Office PowerPoint</Application>
  <PresentationFormat>On-screen Show (4:3)</PresentationFormat>
  <Paragraphs>19</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Kaushal Kishore Awasthivs.Balwant Singh Thakur and Ors</vt:lpstr>
      <vt:lpstr>Facts </vt:lpstr>
      <vt:lpstr>Defence of the appellant</vt:lpstr>
      <vt:lpstr>Background of the case</vt:lpstr>
      <vt:lpstr>Cont…</vt:lpstr>
      <vt:lpstr>RULE 22</vt:lpstr>
      <vt:lpstr>Decision of the Supreme Court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Kaushal Kishore Awasthivs.Balwant Singh Thakur and Ors</dc:title>
  <dc:creator>Dell</dc:creator>
  <cp:lastModifiedBy>Dell</cp:lastModifiedBy>
  <cp:revision>24</cp:revision>
  <dcterms:created xsi:type="dcterms:W3CDTF">2006-08-16T00:00:00Z</dcterms:created>
  <dcterms:modified xsi:type="dcterms:W3CDTF">2020-05-09T18:58:37Z</dcterms:modified>
</cp:coreProperties>
</file>